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01" r:id="rId2"/>
    <p:sldId id="767" r:id="rId3"/>
    <p:sldId id="522" r:id="rId4"/>
    <p:sldId id="684" r:id="rId5"/>
    <p:sldId id="676" r:id="rId6"/>
    <p:sldId id="577" r:id="rId7"/>
    <p:sldId id="691" r:id="rId8"/>
    <p:sldId id="554" r:id="rId9"/>
    <p:sldId id="750" r:id="rId10"/>
    <p:sldId id="555" r:id="rId11"/>
    <p:sldId id="572" r:id="rId12"/>
    <p:sldId id="777" r:id="rId13"/>
    <p:sldId id="753" r:id="rId14"/>
    <p:sldId id="693" r:id="rId15"/>
    <p:sldId id="781" r:id="rId16"/>
    <p:sldId id="534" r:id="rId17"/>
    <p:sldId id="535" r:id="rId18"/>
    <p:sldId id="711" r:id="rId19"/>
    <p:sldId id="529" r:id="rId20"/>
    <p:sldId id="778" r:id="rId21"/>
    <p:sldId id="592" r:id="rId22"/>
    <p:sldId id="699" r:id="rId23"/>
    <p:sldId id="769" r:id="rId24"/>
    <p:sldId id="701" r:id="rId25"/>
    <p:sldId id="593" r:id="rId26"/>
    <p:sldId id="785" r:id="rId27"/>
    <p:sldId id="774" r:id="rId28"/>
    <p:sldId id="786" r:id="rId29"/>
    <p:sldId id="738" r:id="rId30"/>
    <p:sldId id="787" r:id="rId31"/>
    <p:sldId id="739" r:id="rId32"/>
    <p:sldId id="78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66FF33"/>
    <a:srgbClr val="FFFF00"/>
    <a:srgbClr val="FF3300"/>
    <a:srgbClr val="00FF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78" d="100"/>
          <a:sy n="78" d="100"/>
        </p:scale>
        <p:origin x="158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136"/>
    </p:cViewPr>
  </p:sorterViewPr>
  <p:notesViewPr>
    <p:cSldViewPr>
      <p:cViewPr varScale="1">
        <p:scale>
          <a:sx n="68" d="100"/>
          <a:sy n="68" d="100"/>
        </p:scale>
        <p:origin x="-307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A4522A-F275-F2D3-FB5D-838E7B6FBB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0AEAF-FF49-7E57-19CB-D6CE817C7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272F7497-9629-45BF-BC7F-5C4BE56C7F57}" type="datetimeFigureOut">
              <a:rPr lang="en-US"/>
              <a:pPr>
                <a:defRPr/>
              </a:pPr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ACC0A-78F6-75A5-D9B3-5073226AA0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8CC40-7DF9-0131-3047-F035A4DEAD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smtClean="0"/>
            </a:lvl1pPr>
          </a:lstStyle>
          <a:p>
            <a:pPr>
              <a:defRPr/>
            </a:pPr>
            <a:fld id="{05829B53-5370-47E8-8471-B3F12A7E2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5FD7334-3DE7-8FA1-97F8-F91B81CF3E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D01F9C8-6DAD-E883-F78E-721379B555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78634AA-54D2-626E-7D2D-9AB2719C7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3FF8F3F-B090-3694-EDEB-E9A30FECC4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EC4B0AA-A80E-230A-E1CE-1CACC7F368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1E4422C-C86A-5BFB-1C64-47A586A0B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55A7BE65-7B77-4FFF-A83B-CFF2275E3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9AE1E53-C440-014D-F3C6-3A0299451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92C9B0-BF26-4BE2-BB20-95BD8D06A56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CA109B2-A17E-00D9-4676-D77AB6736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522288"/>
            <a:ext cx="4535487" cy="34020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FB2C2BF-E7F4-40F6-3E02-71D7CB15B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D78A6C-B796-4D8D-8D3C-60E9F6003C3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8E8EEBB-1FC7-7763-4989-590780451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46404A-7010-4924-9BDA-578319606CC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C643F46-2564-0EA6-1EF2-39A8624FC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463550"/>
            <a:ext cx="5165725" cy="3873500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74E00BE-7DAB-D81E-524B-AF0E42E0C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D126BB0-00F8-237E-8ABC-7FAD97CB1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118110-EB86-4939-A2BC-C5081818AB8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BFD0106-762C-559D-6495-82227E28F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35633D5-30F6-32DA-5A79-2DF09A21D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9064CBD-14BF-94EB-11E6-E06E5B3E5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E18F1A-488A-4CF8-847B-4B94862F4891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3EC0D98-9829-AA17-66D9-9FFEE6691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522288"/>
            <a:ext cx="4535487" cy="34020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D1243-FB26-2632-64EC-DE0AD3B7A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4AF85-AE58-F80A-2D9D-8BBD90803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93DC44-B7CB-C4A1-EFDD-BCDA46495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F952-EE8B-4E15-9F13-471F483B8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2946" name="Picture 2" descr="EVG District">
            <a:extLst>
              <a:ext uri="{FF2B5EF4-FFF2-40B4-BE49-F238E27FC236}">
                <a16:creationId xmlns:a16="http://schemas.microsoft.com/office/drawing/2014/main" id="{8AAB49FC-E8A3-B8AB-B3CF-A3926D11A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2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9DB6E6-37B6-DBCD-0E04-0A0D256DB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F28980-CE66-4D4E-ED68-2D1745D01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8E9E0B-DC78-BD81-EEA1-244BC3120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0183-252B-42D4-92A0-965DAB237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EVG District">
            <a:extLst>
              <a:ext uri="{FF2B5EF4-FFF2-40B4-BE49-F238E27FC236}">
                <a16:creationId xmlns:a16="http://schemas.microsoft.com/office/drawing/2014/main" id="{05E3E098-5C05-0E87-D5D7-A21ED84E8F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9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80EDAE-DCF4-2082-63D0-66942BE17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EEE4C9-F52C-2F94-ECDE-39675DECA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2009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B6DBB7-39C7-2C86-B245-4DF5D28AC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809E5D-62EC-407A-8963-02FC06296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EVG District">
            <a:extLst>
              <a:ext uri="{FF2B5EF4-FFF2-40B4-BE49-F238E27FC236}">
                <a16:creationId xmlns:a16="http://schemas.microsoft.com/office/drawing/2014/main" id="{18B39D67-F186-74D4-6E0A-E428BADD50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6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A395A-A54D-B149-BA6B-DB1C27C5C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B6CBC-7800-44D1-3AAF-EBF70C390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© Bill Hickman, 2019</a:t>
            </a:r>
          </a:p>
          <a:p>
            <a:pPr>
              <a:defRPr/>
            </a:pPr>
            <a:r>
              <a:rPr lang="en-US"/>
              <a:t>,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02994-0807-534B-196E-EB4F375A2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260FD3-C274-4BCC-A962-B7724977B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EVG District">
            <a:extLst>
              <a:ext uri="{FF2B5EF4-FFF2-40B4-BE49-F238E27FC236}">
                <a16:creationId xmlns:a16="http://schemas.microsoft.com/office/drawing/2014/main" id="{3108D06E-810F-9CB9-B7AD-7D002491A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4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286155-D4F8-FB40-6C8A-0E0466704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1C719D-DEE3-BC7C-5680-72125670C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448BFE-52CF-FFCC-9CFB-65204AB90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9F52C-E3FA-4110-8251-237DD3788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2" descr="EVG District">
            <a:extLst>
              <a:ext uri="{FF2B5EF4-FFF2-40B4-BE49-F238E27FC236}">
                <a16:creationId xmlns:a16="http://schemas.microsoft.com/office/drawing/2014/main" id="{0882A58F-4B6A-C444-7938-C39C8B3A67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1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1A86A4-E1DF-CB81-2928-783CD787A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6BCE28F-DE5A-A907-FF97-D4655E159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20BAE5-C140-8825-7FF9-F4C5D12F7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E2FB-F3AE-460C-87CF-C00973423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2" descr="EVG District">
            <a:extLst>
              <a:ext uri="{FF2B5EF4-FFF2-40B4-BE49-F238E27FC236}">
                <a16:creationId xmlns:a16="http://schemas.microsoft.com/office/drawing/2014/main" id="{80FAF196-431C-B297-510F-E1C19DA6DE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0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148181-F1CC-2E03-A678-0545FE1E9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26C782-8B55-303D-D6AB-BCD8E5A4D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11810B-5574-F9CC-647A-6B191AF8F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CC04-A789-4762-8C1A-97B46FE8D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2" descr="EVG District">
            <a:extLst>
              <a:ext uri="{FF2B5EF4-FFF2-40B4-BE49-F238E27FC236}">
                <a16:creationId xmlns:a16="http://schemas.microsoft.com/office/drawing/2014/main" id="{524CFDC4-6747-05A3-998B-D6F556EB0D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0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39B47-CAC6-654A-4704-C05E1FF76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52DCD-EA7E-0F48-DDA7-48A59908E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E8FC3F-D6BD-A0D5-BFA1-D201B9A19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D924-7411-43B1-B983-92FD41BE1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EVG District">
            <a:extLst>
              <a:ext uri="{FF2B5EF4-FFF2-40B4-BE49-F238E27FC236}">
                <a16:creationId xmlns:a16="http://schemas.microsoft.com/office/drawing/2014/main" id="{15F90613-A819-4EC0-0F96-68E98DED4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0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246A2C-AA74-6F2F-3AC2-FF064E2F9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E2F66-5A80-1119-F24D-1031B57E2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C3794-209C-9CC6-E529-B25041557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14BB-53E0-4B0F-A786-4640EA596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EVG District">
            <a:extLst>
              <a:ext uri="{FF2B5EF4-FFF2-40B4-BE49-F238E27FC236}">
                <a16:creationId xmlns:a16="http://schemas.microsoft.com/office/drawing/2014/main" id="{1C609F1A-71EC-E9AF-D1DD-A211E9AE95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6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7EA15-32C1-BF13-8DB1-F71DF847A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E107F1-1DF2-82E6-23EF-40791092A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A5A1-B52F-4F89-A7C7-CE574509E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EVG District">
            <a:extLst>
              <a:ext uri="{FF2B5EF4-FFF2-40B4-BE49-F238E27FC236}">
                <a16:creationId xmlns:a16="http://schemas.microsoft.com/office/drawing/2014/main" id="{7C6B3E6E-B221-34AB-668C-2135E2D9D5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D4D8A4-5E75-8DC0-F687-B6D77F7D8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FCF3FE-45AE-BA84-887E-2DD33D576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E8E8B-52FD-900F-E5DB-7FD0227CF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DD71-DA4C-4088-9342-DABCC7706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" descr="EVG District">
            <a:extLst>
              <a:ext uri="{FF2B5EF4-FFF2-40B4-BE49-F238E27FC236}">
                <a16:creationId xmlns:a16="http://schemas.microsoft.com/office/drawing/2014/main" id="{D7570E6C-2C92-F5BE-2A24-3130D2B61E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35121-3681-57F8-4466-80D39FA13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967F9-0C67-10A2-B054-914E00BA0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BADAC-CEC8-B94F-071D-AD45B4974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D8E3C-0DF2-46B6-A37E-70FF16C46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EVG District">
            <a:extLst>
              <a:ext uri="{FF2B5EF4-FFF2-40B4-BE49-F238E27FC236}">
                <a16:creationId xmlns:a16="http://schemas.microsoft.com/office/drawing/2014/main" id="{2A980AF7-9F87-C9DD-6D6B-266D07240D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5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CBFE33-4D3F-1F4F-B0DA-30DED3D30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0B352E-4760-96E4-4903-ABEC0E24B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632AC1-F68A-1D0D-9ABE-A38EE1DCE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1728-FC31-4D9E-9CE6-99496D096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2" descr="EVG District">
            <a:extLst>
              <a:ext uri="{FF2B5EF4-FFF2-40B4-BE49-F238E27FC236}">
                <a16:creationId xmlns:a16="http://schemas.microsoft.com/office/drawing/2014/main" id="{98847198-2E7D-69B0-8974-B608B4B30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6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A36966-C27F-EE66-E1E5-D0C6CF355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6AFDFC-9301-AF36-D845-66B825CCA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602D83-CCE7-802C-7229-ABE9889A0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E7E00-1A12-417F-82B0-CDEBE5559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2" descr="EVG District">
            <a:extLst>
              <a:ext uri="{FF2B5EF4-FFF2-40B4-BE49-F238E27FC236}">
                <a16:creationId xmlns:a16="http://schemas.microsoft.com/office/drawing/2014/main" id="{969A3C48-0E84-3410-9858-586ED4D9D1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230C79-3470-5CAC-DE55-7A3C8DD89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5B9AF1-EB6E-A0FD-87D8-FA804CCF6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2787A5-8D52-117B-B1C3-72C88E9CF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DE33-CA6C-4E48-B8D4-B4482D22F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2" descr="EVG District">
            <a:extLst>
              <a:ext uri="{FF2B5EF4-FFF2-40B4-BE49-F238E27FC236}">
                <a16:creationId xmlns:a16="http://schemas.microsoft.com/office/drawing/2014/main" id="{981C4DB3-3A8C-33A1-3998-3C9C287123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8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90CE9-6064-82DB-AB08-F31249861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A061C-7079-6956-6AC2-584699543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94417-27DD-384E-6562-BF8587EF7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5A4F91-34B4-48EE-92B3-9426457E7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EVG District">
            <a:extLst>
              <a:ext uri="{FF2B5EF4-FFF2-40B4-BE49-F238E27FC236}">
                <a16:creationId xmlns:a16="http://schemas.microsoft.com/office/drawing/2014/main" id="{A2CDDFBF-DE56-893F-F938-281C59FB16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1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0EA02-E981-CCBC-931A-C95A62AD3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AE0C9-8590-9CA2-2BFE-139A02551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2009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D77EA-A2B7-941F-657F-395B9B9A3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F24EB-C4AE-4365-8A2C-BEF4D70C9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" descr="EVG District">
            <a:extLst>
              <a:ext uri="{FF2B5EF4-FFF2-40B4-BE49-F238E27FC236}">
                <a16:creationId xmlns:a16="http://schemas.microsoft.com/office/drawing/2014/main" id="{63796847-A72B-D5A1-3314-A16A447ED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9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chemeClr val="bg1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80055E-B0AA-5D3A-0E33-29BBF983D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DC0896-CF2A-204D-07AC-081490508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CEF6B2-A159-8BEE-64EE-A749F449CF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chemeClr val="tx2"/>
                </a:solidFill>
                <a:effectLst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FF40FC-CD35-AEE8-0EE6-8ADAEDF7CB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0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Bill Hickman, 2019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DC0889-181F-A16A-D674-7E7169F07E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7B07FD16-FD46-4724-A9D9-45812D45D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0" name="Rectangle 26">
            <a:extLst>
              <a:ext uri="{FF2B5EF4-FFF2-40B4-BE49-F238E27FC236}">
                <a16:creationId xmlns:a16="http://schemas.microsoft.com/office/drawing/2014/main" id="{F6EF6AA0-24EA-3D3F-6883-AACBB273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2588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32" name="Picture 29" descr="Compass logo">
            <a:extLst>
              <a:ext uri="{FF2B5EF4-FFF2-40B4-BE49-F238E27FC236}">
                <a16:creationId xmlns:a16="http://schemas.microsoft.com/office/drawing/2014/main" id="{3195FA3B-8D93-E51F-B0A4-E01834E7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28588"/>
            <a:ext cx="8874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1">
            <a:extLst>
              <a:ext uri="{FF2B5EF4-FFF2-40B4-BE49-F238E27FC236}">
                <a16:creationId xmlns:a16="http://schemas.microsoft.com/office/drawing/2014/main" id="{669C3F51-7E21-C309-A8C1-13C8E191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>
                <a:cs typeface="Times New Roman" panose="02020603050405020304" pitchFamily="18" charset="0"/>
              </a:rPr>
              <a:t>        </a:t>
            </a:r>
            <a:endParaRPr lang="en-US"/>
          </a:p>
        </p:txBody>
      </p:sp>
      <p:sp>
        <p:nvSpPr>
          <p:cNvPr id="1034" name="Rectangle 12">
            <a:extLst>
              <a:ext uri="{FF2B5EF4-FFF2-40B4-BE49-F238E27FC236}">
                <a16:creationId xmlns:a16="http://schemas.microsoft.com/office/drawing/2014/main" id="{1BF89A91-5009-03BB-D47D-69C8D881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363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2800">
                <a:cs typeface="Times New Roman" panose="02020603050405020304" pitchFamily="18" charset="0"/>
              </a:rPr>
              <a:t> </a:t>
            </a:r>
            <a:r>
              <a:rPr lang="en-US" sz="600"/>
              <a:t> 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500" r:id="rId8"/>
    <p:sldLayoutId id="2147484501" r:id="rId9"/>
    <p:sldLayoutId id="2147484494" r:id="rId10"/>
    <p:sldLayoutId id="2147484502" r:id="rId11"/>
    <p:sldLayoutId id="2147484503" r:id="rId12"/>
    <p:sldLayoutId id="2147484495" r:id="rId13"/>
    <p:sldLayoutId id="2147484496" r:id="rId14"/>
    <p:sldLayoutId id="2147484497" r:id="rId15"/>
    <p:sldLayoutId id="2147484498" r:id="rId16"/>
    <p:sldLayoutId id="2147484499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ll@billhickma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ill@billhickman.com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Text Box 3">
            <a:extLst>
              <a:ext uri="{FF2B5EF4-FFF2-40B4-BE49-F238E27FC236}">
                <a16:creationId xmlns:a16="http://schemas.microsoft.com/office/drawing/2014/main" id="{C6DAD03E-E2E3-61F1-BC84-80328BBAC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724400"/>
            <a:ext cx="3962400" cy="184665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Bill Hickman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EVP Evergreen District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bill@billhickman.com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425-419-7047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18852" name="Rectangle 4">
            <a:extLst>
              <a:ext uri="{FF2B5EF4-FFF2-40B4-BE49-F238E27FC236}">
                <a16:creationId xmlns:a16="http://schemas.microsoft.com/office/drawing/2014/main" id="{614D6D71-B8A5-2D75-6738-24F27C591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446463"/>
            <a:ext cx="5257800" cy="1200971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 Chapter </a:t>
            </a:r>
          </a:p>
          <a:p>
            <a:pPr algn="ctr" eaLnBrk="1" hangingPunct="1"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Presidents</a:t>
            </a:r>
          </a:p>
        </p:txBody>
      </p:sp>
      <p:sp>
        <p:nvSpPr>
          <p:cNvPr id="718853" name="Text Box 5">
            <a:extLst>
              <a:ext uri="{FF2B5EF4-FFF2-40B4-BE49-F238E27FC236}">
                <a16:creationId xmlns:a16="http://schemas.microsoft.com/office/drawing/2014/main" id="{363A1A94-CC05-0C75-C862-42E34A589D1A}"/>
              </a:ext>
            </a:extLst>
          </p:cNvPr>
          <p:cNvSpPr txBox="1">
            <a:spLocks noChangeArrowheads="1"/>
          </p:cNvSpPr>
          <p:nvPr/>
        </p:nvSpPr>
        <p:spPr bwMode="auto">
          <a:xfrm rot="20512799">
            <a:off x="227013" y="766763"/>
            <a:ext cx="53340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Practical Leadership</a:t>
            </a:r>
          </a:p>
        </p:txBody>
      </p:sp>
      <p:pic>
        <p:nvPicPr>
          <p:cNvPr id="8197" name="Picture 7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49DA57CF-09CD-E2C2-7C53-453F7786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44600"/>
            <a:ext cx="28956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A person sitting at a table&#10;&#10;Description automatically generated">
            <a:extLst>
              <a:ext uri="{FF2B5EF4-FFF2-40B4-BE49-F238E27FC236}">
                <a16:creationId xmlns:a16="http://schemas.microsoft.com/office/drawing/2014/main" id="{D4D6FCBF-E473-1477-280D-92DF94C4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51288"/>
            <a:ext cx="28876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9AC46051-AC03-AB1F-A40E-D079F23F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FF5250-EF64-4AAE-8715-48737A8DD0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93922" name="Rectangle 2">
            <a:extLst>
              <a:ext uri="{FF2B5EF4-FFF2-40B4-BE49-F238E27FC236}">
                <a16:creationId xmlns:a16="http://schemas.microsoft.com/office/drawing/2014/main" id="{A887F253-66C1-BE90-5068-51F930E8D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68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Build Trust</a:t>
            </a:r>
          </a:p>
        </p:txBody>
      </p:sp>
      <p:sp>
        <p:nvSpPr>
          <p:cNvPr id="593925" name="Rectangle 5">
            <a:extLst>
              <a:ext uri="{FF2B5EF4-FFF2-40B4-BE49-F238E27FC236}">
                <a16:creationId xmlns:a16="http://schemas.microsoft.com/office/drawing/2014/main" id="{9E28A7F9-C95F-CCF0-C36E-6B892EC48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7848600" cy="2743200"/>
          </a:xfrm>
        </p:spPr>
        <p:txBody>
          <a:bodyPr/>
          <a:lstStyle/>
          <a:p>
            <a:pPr marL="2576513" indent="-2576513">
              <a:lnSpc>
                <a:spcPct val="80000"/>
              </a:lnSpc>
              <a:buFontTx/>
              <a:buNone/>
              <a:tabLst>
                <a:tab pos="2576513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Continuity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Maintain contact.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 visible. Be there.</a:t>
            </a:r>
          </a:p>
          <a:p>
            <a:pPr marL="2576513" indent="-2576513">
              <a:lnSpc>
                <a:spcPct val="80000"/>
              </a:lnSpc>
              <a:buFontTx/>
              <a:buNone/>
              <a:tabLst>
                <a:tab pos="2576513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Caring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Meet their needs.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 a giver, not a taker.</a:t>
            </a:r>
          </a:p>
          <a:p>
            <a:pPr marL="2576513" indent="-2576513">
              <a:lnSpc>
                <a:spcPct val="80000"/>
              </a:lnSpc>
              <a:buFontTx/>
              <a:buNone/>
              <a:tabLst>
                <a:tab pos="2576513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Share information, ideas, feelings.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 genuine. Listen.</a:t>
            </a:r>
          </a:p>
          <a:p>
            <a:pPr marL="2576513" indent="-2576513">
              <a:lnSpc>
                <a:spcPct val="80000"/>
              </a:lnSpc>
              <a:buFontTx/>
              <a:buNone/>
              <a:tabLst>
                <a:tab pos="2576513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Competence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Show skill in doing your job.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Seek continuous improvement.</a:t>
            </a:r>
          </a:p>
        </p:txBody>
      </p:sp>
      <p:pic>
        <p:nvPicPr>
          <p:cNvPr id="20486" name="Picture 8" descr="MCj03325000000[1]">
            <a:extLst>
              <a:ext uri="{FF2B5EF4-FFF2-40B4-BE49-F238E27FC236}">
                <a16:creationId xmlns:a16="http://schemas.microsoft.com/office/drawing/2014/main" id="{04F7C0D5-F0B1-6DAA-5022-4FBDF1D0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381125"/>
            <a:ext cx="3733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CA88F3-7DD3-4B66-C71F-704C35879071}"/>
              </a:ext>
            </a:extLst>
          </p:cNvPr>
          <p:cNvSpPr txBox="1"/>
          <p:nvPr/>
        </p:nvSpPr>
        <p:spPr>
          <a:xfrm>
            <a:off x="762000" y="5562600"/>
            <a:ext cx="2743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More Biggie…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B9C27-6E1F-9A1A-9225-FAD389BC177E}"/>
              </a:ext>
            </a:extLst>
          </p:cNvPr>
          <p:cNvSpPr txBox="1"/>
          <p:nvPr/>
        </p:nvSpPr>
        <p:spPr>
          <a:xfrm>
            <a:off x="3352800" y="5581650"/>
            <a:ext cx="434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Beware of Sarcasm or Teasing</a:t>
            </a:r>
            <a:endParaRPr lang="en-US" dirty="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BAB538-448A-7BEF-42EC-03C1C1FE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BAB808-D615-47EA-A9C3-43E7CD826F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17474" name="Rectangle 2">
            <a:extLst>
              <a:ext uri="{FF2B5EF4-FFF2-40B4-BE49-F238E27FC236}">
                <a16:creationId xmlns:a16="http://schemas.microsoft.com/office/drawing/2014/main" id="{9F0C4E8C-3A1A-F452-BFCB-567E3EE80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Skill # 2 – The Ability to Communicate Effectively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2C081-CC05-AD4F-4098-8FE3C9A5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11166"/>
            <a:ext cx="762000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is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Meaning!</a:t>
            </a:r>
          </a:p>
        </p:txBody>
      </p:sp>
      <p:pic>
        <p:nvPicPr>
          <p:cNvPr id="3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9971F851-E984-F6AD-AC32-D686B6BA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0" y="3488494"/>
            <a:ext cx="241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A31F739-6694-7734-1794-10B45AFB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407606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 group of people in a park&#10;&#10;Description automatically generated">
            <a:extLst>
              <a:ext uri="{FF2B5EF4-FFF2-40B4-BE49-F238E27FC236}">
                <a16:creationId xmlns:a16="http://schemas.microsoft.com/office/drawing/2014/main" id="{3E73FDB1-6CC7-2718-25A4-A70C0481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2" y="4451350"/>
            <a:ext cx="28733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1F83-B772-ADF3-53AA-0A8E74E5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91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Communication has…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2" name="Slide Number Placeholder 4">
            <a:extLst>
              <a:ext uri="{FF2B5EF4-FFF2-40B4-BE49-F238E27FC236}">
                <a16:creationId xmlns:a16="http://schemas.microsoft.com/office/drawing/2014/main" id="{9B735A49-65CF-3988-BD61-CF598E41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1DB8A3C-D305-40BE-990B-642565841D45}" type="slidenum">
              <a:rPr lang="en-US" altLang="en-US" sz="1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2985E-B128-CB1F-8050-C746C57C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4714875"/>
            <a:ext cx="54864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49BDF-94CA-42F1-C365-5CCEA20F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2840038"/>
            <a:ext cx="17065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BF89F-3063-EA89-D361-B79251554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4006850"/>
            <a:ext cx="17065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56B65-C287-D64D-0494-3DC0CC162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755900"/>
            <a:ext cx="18335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9F2F4-5932-3DA2-45D4-68A2CDD77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4106863"/>
            <a:ext cx="17399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7760B-35CC-DF7B-C12C-EC71B17E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730375"/>
            <a:ext cx="285273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if?</a:t>
            </a:r>
          </a:p>
        </p:txBody>
      </p:sp>
      <p:pic>
        <p:nvPicPr>
          <p:cNvPr id="23563" name="Picture 31" descr="BD19625_[1]">
            <a:extLst>
              <a:ext uri="{FF2B5EF4-FFF2-40B4-BE49-F238E27FC236}">
                <a16:creationId xmlns:a16="http://schemas.microsoft.com/office/drawing/2014/main" id="{2766CB82-1F22-BB76-C2BC-EF4BE0566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1675" y="2514600"/>
            <a:ext cx="2514600" cy="233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3FD1-BEEA-BACC-B3FF-2F182675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 Problems</a:t>
            </a:r>
            <a:endParaRPr lang="en-US" dirty="0"/>
          </a:p>
        </p:txBody>
      </p:sp>
      <p:sp>
        <p:nvSpPr>
          <p:cNvPr id="24580" name="Slide Number Placeholder 4">
            <a:extLst>
              <a:ext uri="{FF2B5EF4-FFF2-40B4-BE49-F238E27FC236}">
                <a16:creationId xmlns:a16="http://schemas.microsoft.com/office/drawing/2014/main" id="{37A09911-6A0A-E149-314A-1BBC3FF9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F9C9E-D24F-4096-B5C6-A5149025A14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A301EDA-CE6B-7581-BDAC-4433C9446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84725"/>
            <a:ext cx="7467600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You Causing Them?</a:t>
            </a:r>
          </a:p>
        </p:txBody>
      </p:sp>
      <p:pic>
        <p:nvPicPr>
          <p:cNvPr id="24582" name="Content Placeholder 5" descr="A group of people in a park&#10;&#10;Description automatically generated">
            <a:extLst>
              <a:ext uri="{FF2B5EF4-FFF2-40B4-BE49-F238E27FC236}">
                <a16:creationId xmlns:a16="http://schemas.microsoft.com/office/drawing/2014/main" id="{5E7AB613-7562-0E48-BD40-4BC5CDE4FB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28800"/>
            <a:ext cx="4191000" cy="2620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0B18784F-1A99-B658-B636-B56A4A6D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5BF53-5092-49AC-9078-974C39659D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869378" name="Rectangle 2">
            <a:extLst>
              <a:ext uri="{FF2B5EF4-FFF2-40B4-BE49-F238E27FC236}">
                <a16:creationId xmlns:a16="http://schemas.microsoft.com/office/drawing/2014/main" id="{A411FDFC-67F2-F0AC-A285-314D06008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704850"/>
            <a:ext cx="7773987" cy="838200"/>
          </a:xfrm>
        </p:spPr>
        <p:txBody>
          <a:bodyPr/>
          <a:lstStyle/>
          <a:p>
            <a:pPr defTabSz="1019175">
              <a:defRPr/>
            </a:pPr>
            <a:r>
              <a:rPr lang="en-US" sz="3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Make Your Message Understood</a:t>
            </a:r>
          </a:p>
        </p:txBody>
      </p:sp>
      <p:sp>
        <p:nvSpPr>
          <p:cNvPr id="869379" name="Rectangle 3">
            <a:extLst>
              <a:ext uri="{FF2B5EF4-FFF2-40B4-BE49-F238E27FC236}">
                <a16:creationId xmlns:a16="http://schemas.microsoft.com/office/drawing/2014/main" id="{CB78CD8B-A0D3-9546-E63A-2A651833A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384675"/>
          </a:xfrm>
        </p:spPr>
        <p:txBody>
          <a:bodyPr/>
          <a:lstStyle/>
          <a:p>
            <a:pPr marL="685800" indent="-685800">
              <a:spcBef>
                <a:spcPct val="55000"/>
              </a:spcBef>
              <a:buFont typeface="Wingdings" pitchFamily="2" charset="2"/>
              <a:buChar char="ü"/>
              <a:defRPr/>
            </a:pPr>
            <a:r>
              <a:rPr lang="en-US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Simplicity</a:t>
            </a:r>
            <a:r>
              <a:rPr lang="en-US" sz="2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29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Keep your message simple.</a:t>
            </a:r>
          </a:p>
          <a:p>
            <a:pPr marL="685800" indent="-685800">
              <a:spcBef>
                <a:spcPct val="55000"/>
              </a:spcBef>
              <a:buFont typeface="Wingdings" pitchFamily="2" charset="2"/>
              <a:buChar char="ü"/>
              <a:defRPr/>
            </a:pPr>
            <a:r>
              <a:rPr lang="en-US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Consistency</a:t>
            </a:r>
            <a:r>
              <a:rPr lang="en-US" sz="2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9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Organize to stay “on message.”</a:t>
            </a:r>
          </a:p>
          <a:p>
            <a:pPr marL="685800" indent="-685800">
              <a:spcBef>
                <a:spcPct val="55000"/>
              </a:spcBef>
              <a:buFont typeface="Wingdings" pitchFamily="2" charset="2"/>
              <a:buChar char="ü"/>
              <a:defRPr/>
            </a:pPr>
            <a:r>
              <a:rPr lang="en-US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Repetition</a:t>
            </a:r>
            <a:r>
              <a:rPr lang="en-US" sz="2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9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Repeat your message.</a:t>
            </a:r>
            <a:endParaRPr lang="en-US" sz="2900" b="1" i="1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685800" indent="-685800"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en-US" sz="6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           </a:t>
            </a:r>
          </a:p>
          <a:p>
            <a:pPr marL="685800" indent="-685800">
              <a:spcBef>
                <a:spcPct val="55000"/>
              </a:spcBef>
              <a:buFont typeface="Wingdings" pitchFamily="2" charset="2"/>
              <a:buNone/>
              <a:defRPr/>
            </a:pPr>
            <a:r>
              <a:rPr lang="en-US" sz="37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sz="33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9381" name="Text Box 5">
            <a:extLst>
              <a:ext uri="{FF2B5EF4-FFF2-40B4-BE49-F238E27FC236}">
                <a16:creationId xmlns:a16="http://schemas.microsoft.com/office/drawing/2014/main" id="{7EA826B6-F2B3-3D3E-7B2E-9E829868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302125"/>
            <a:ext cx="6324600" cy="1625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Simplicity, consistency, and repetition – that’s how you get through.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		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Jack Welch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58F4-ADFA-4E30-BFF0-41ACA87D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Most Difficult Part</a:t>
            </a:r>
            <a:endParaRPr lang="en-US" dirty="0"/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19C949EA-CADD-8BE5-4D63-5CAB711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11D6A6-B5F4-4B81-8DE5-513789A8021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5479095-1710-4BB8-F314-76B53C8A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7467600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Listening!</a:t>
            </a:r>
          </a:p>
        </p:txBody>
      </p:sp>
      <p:pic>
        <p:nvPicPr>
          <p:cNvPr id="26630" name="Picture 4" descr="A group of people in a park&#10;&#10;Description automatically generated">
            <a:extLst>
              <a:ext uri="{FF2B5EF4-FFF2-40B4-BE49-F238E27FC236}">
                <a16:creationId xmlns:a16="http://schemas.microsoft.com/office/drawing/2014/main" id="{4E5AB4F2-AAAC-838B-FF75-B57CD55C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57388"/>
            <a:ext cx="38766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92334B3B-15B6-3E2C-06AF-9FAAABB1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52B38A-AA64-402B-B268-66FF784F74B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65250" name="Rectangle 2">
            <a:extLst>
              <a:ext uri="{FF2B5EF4-FFF2-40B4-BE49-F238E27FC236}">
                <a16:creationId xmlns:a16="http://schemas.microsoft.com/office/drawing/2014/main" id="{BD8BD834-2974-4E58-CBA8-51D6136DA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Levels of Listening</a:t>
            </a:r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1230B527-FD4D-40AD-90FE-DD8F443CBD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2286000"/>
            <a:ext cx="4724400" cy="2971800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Pretend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Listening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Listening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Listening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4" name="Content Placeholder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26DA3D7-703B-8691-67E5-ECA7C72A6D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8388" y="2305050"/>
            <a:ext cx="3810000" cy="272573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72EC9617-B03C-4AF6-D43E-B7AFC859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9DEA9B-19E5-48B7-96CB-F930385908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66274" name="Rectangle 2">
            <a:extLst>
              <a:ext uri="{FF2B5EF4-FFF2-40B4-BE49-F238E27FC236}">
                <a16:creationId xmlns:a16="http://schemas.microsoft.com/office/drawing/2014/main" id="{EDF704CC-0AA4-BD81-CD50-CAC773033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75" y="658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Active Listening - Follow the A’s</a:t>
            </a:r>
          </a:p>
        </p:txBody>
      </p:sp>
      <p:sp>
        <p:nvSpPr>
          <p:cNvPr id="566275" name="Rectangle 3">
            <a:extLst>
              <a:ext uri="{FF2B5EF4-FFF2-40B4-BE49-F238E27FC236}">
                <a16:creationId xmlns:a16="http://schemas.microsoft.com/office/drawing/2014/main" id="{BEA543DD-6256-9FDA-3726-5990C78C2B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4191000"/>
            <a:ext cx="7086600" cy="2209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Absorb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what was said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question to prompt, probe or clarify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Absorb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what was said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Ask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772B4-74E9-39ED-BE58-DA2D937D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00713"/>
            <a:ext cx="2667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the point?</a:t>
            </a:r>
          </a:p>
        </p:txBody>
      </p:sp>
      <p:pic>
        <p:nvPicPr>
          <p:cNvPr id="29703" name="Online Image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0E36936-1688-F492-A133-0CC3C20BD1E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917700"/>
            <a:ext cx="3535363" cy="22098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6">
            <a:extLst>
              <a:ext uri="{FF2B5EF4-FFF2-40B4-BE49-F238E27FC236}">
                <a16:creationId xmlns:a16="http://schemas.microsoft.com/office/drawing/2014/main" id="{55F0BDEE-3351-09F9-51C0-24EC9D1D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781F1A-040E-4AB3-805C-EE1D5493EB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EEE7ED37-BE73-35D3-909F-2FD2FF60E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Skill # 3 – The Ability to Flex</a:t>
            </a:r>
          </a:p>
        </p:txBody>
      </p:sp>
      <p:sp>
        <p:nvSpPr>
          <p:cNvPr id="676873" name="Text Box 9">
            <a:extLst>
              <a:ext uri="{FF2B5EF4-FFF2-40B4-BE49-F238E27FC236}">
                <a16:creationId xmlns:a16="http://schemas.microsoft.com/office/drawing/2014/main" id="{C4EA7B0D-D39D-E992-7C20-D01BE903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2573338"/>
            <a:ext cx="5105400" cy="1565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Your Communications!</a:t>
            </a:r>
          </a:p>
        </p:txBody>
      </p:sp>
      <p:pic>
        <p:nvPicPr>
          <p:cNvPr id="30726" name="Content Placeholder 3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FEAF1AEC-86B4-ACF3-E7F7-253B3A58EC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2573338"/>
            <a:ext cx="3352800" cy="2320925"/>
          </a:xfrm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FE3FB5D6-C06D-34BF-A1E8-832B832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BBC9CD-AFEC-4A14-A74B-FC322CA977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59106" name="Rectangle 2">
            <a:extLst>
              <a:ext uri="{FF2B5EF4-FFF2-40B4-BE49-F238E27FC236}">
                <a16:creationId xmlns:a16="http://schemas.microsoft.com/office/drawing/2014/main" id="{DECDD4A7-69BE-253D-6BC4-6EA03DD57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5025" y="536575"/>
            <a:ext cx="7129463" cy="849313"/>
          </a:xfrm>
        </p:spPr>
        <p:txBody>
          <a:bodyPr lIns="81204" tIns="39889" rIns="81204" bIns="39889"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 Style</a:t>
            </a:r>
          </a:p>
        </p:txBody>
      </p:sp>
      <p:sp>
        <p:nvSpPr>
          <p:cNvPr id="559107" name="Rectangle 3">
            <a:extLst>
              <a:ext uri="{FF2B5EF4-FFF2-40B4-BE49-F238E27FC236}">
                <a16:creationId xmlns:a16="http://schemas.microsoft.com/office/drawing/2014/main" id="{7E3B6904-8AE2-8F02-3B01-709C5D4665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1120775"/>
            <a:ext cx="8509000" cy="5173663"/>
          </a:xfrm>
        </p:spPr>
        <p:txBody>
          <a:bodyPr lIns="81204" tIns="39889" rIns="81204" bIns="39889"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Assertiveness</a:t>
            </a:r>
          </a:p>
          <a:p>
            <a:pPr>
              <a:lnSpc>
                <a:spcPct val="125000"/>
              </a:lnSpc>
              <a:defRPr/>
            </a:pP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5000"/>
              </a:lnSpc>
              <a:defRPr/>
            </a:pPr>
            <a:endParaRPr lang="en-US" sz="1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5000"/>
              </a:lnSpc>
              <a:defRPr/>
            </a:pPr>
            <a:endParaRPr lang="en-US" sz="1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5000"/>
              </a:lnSpc>
              <a:defRPr/>
            </a:pPr>
            <a:endParaRPr lang="en-US" sz="1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5000"/>
              </a:lnSpc>
              <a:defRPr/>
            </a:pPr>
            <a:endParaRPr lang="en-US" sz="1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Low Expressiveness				High Expressiveness  				</a:t>
            </a:r>
          </a:p>
          <a:p>
            <a:pPr>
              <a:lnSpc>
                <a:spcPct val="125000"/>
              </a:lnSpc>
              <a:defRPr/>
            </a:pP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</a:p>
          <a:p>
            <a:pPr>
              <a:lnSpc>
                <a:spcPct val="125000"/>
              </a:lnSpc>
              <a:defRPr/>
            </a:pPr>
            <a:endParaRPr lang="en-US" sz="1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2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1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Assertiveness</a:t>
            </a:r>
          </a:p>
        </p:txBody>
      </p:sp>
      <p:sp>
        <p:nvSpPr>
          <p:cNvPr id="559108" name="Line 4">
            <a:extLst>
              <a:ext uri="{FF2B5EF4-FFF2-40B4-BE49-F238E27FC236}">
                <a16:creationId xmlns:a16="http://schemas.microsoft.com/office/drawing/2014/main" id="{1A058B71-12FA-C1A1-E862-1A4E4D98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2150" y="1995488"/>
            <a:ext cx="0" cy="4100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59109" name="Line 5">
            <a:extLst>
              <a:ext uri="{FF2B5EF4-FFF2-40B4-BE49-F238E27FC236}">
                <a16:creationId xmlns:a16="http://schemas.microsoft.com/office/drawing/2014/main" id="{B5CDD5B4-7E2E-94A3-4B29-6DC58AB7C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7475" y="3876675"/>
            <a:ext cx="6384925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59110" name="Picture 6">
            <a:extLst>
              <a:ext uri="{FF2B5EF4-FFF2-40B4-BE49-F238E27FC236}">
                <a16:creationId xmlns:a16="http://schemas.microsoft.com/office/drawing/2014/main" id="{E6FAE96F-97ED-F270-A943-86F76BB6C16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46000" contrast="-1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1238"/>
            <a:ext cx="18621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11" name="Picture 7">
            <a:extLst>
              <a:ext uri="{FF2B5EF4-FFF2-40B4-BE49-F238E27FC236}">
                <a16:creationId xmlns:a16="http://schemas.microsoft.com/office/drawing/2014/main" id="{03E4F0E3-E26D-CBAB-0E9D-CD8C9BF45CB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4038"/>
            <a:ext cx="2190750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12" name="Rectangle 8">
            <a:extLst>
              <a:ext uri="{FF2B5EF4-FFF2-40B4-BE49-F238E27FC236}">
                <a16:creationId xmlns:a16="http://schemas.microsoft.com/office/drawing/2014/main" id="{8F28E163-BD05-264A-5B92-2836B21B6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14838"/>
            <a:ext cx="3303588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lIns="81204" tIns="39889" rIns="81204" bIns="39889" anchor="ctr">
            <a:spAutoFit/>
          </a:bodyPr>
          <a:lstStyle/>
          <a:p>
            <a:pPr algn="ctr" defTabSz="820738">
              <a:spcBef>
                <a:spcPct val="50000"/>
              </a:spcBef>
              <a:defRPr/>
            </a:pPr>
            <a:r>
              <a:rPr lang="en-US" sz="3900" b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Systematic</a:t>
            </a:r>
          </a:p>
        </p:txBody>
      </p:sp>
      <p:pic>
        <p:nvPicPr>
          <p:cNvPr id="559113" name="Picture 9">
            <a:extLst>
              <a:ext uri="{FF2B5EF4-FFF2-40B4-BE49-F238E27FC236}">
                <a16:creationId xmlns:a16="http://schemas.microsoft.com/office/drawing/2014/main" id="{79F17ED5-F8D2-D02E-380A-E342DFBF06D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86238"/>
            <a:ext cx="2598738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"/>
                                        <p:tgtEl>
                                          <p:spTgt spid="5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9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build="p"/>
      <p:bldP spid="559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A3FEFF32-6D75-7185-0EB9-35102D08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CBBD6-D4E3-4DC7-B3A6-CFA8ECA67E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835586" name="Rectangle 2">
            <a:extLst>
              <a:ext uri="{FF2B5EF4-FFF2-40B4-BE49-F238E27FC236}">
                <a16:creationId xmlns:a16="http://schemas.microsoft.com/office/drawing/2014/main" id="{FA43A364-A39C-ECE0-D362-02EDA98AF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286000"/>
            <a:ext cx="5257800" cy="2743200"/>
          </a:xfrm>
        </p:spPr>
        <p:txBody>
          <a:bodyPr/>
          <a:lstStyle/>
          <a:p>
            <a:pPr defTabSz="1019175">
              <a:lnSpc>
                <a:spcPct val="160000"/>
              </a:lnSpc>
              <a:spcBef>
                <a:spcPct val="430000"/>
              </a:spcBef>
              <a:spcAft>
                <a:spcPct val="50000"/>
              </a:spcAft>
              <a:defRPr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most difficult things to understand about leadership is that you are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you think you are.  You are what you are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perceived to be by others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5591" name="Rectangle 7">
            <a:extLst>
              <a:ext uri="{FF2B5EF4-FFF2-40B4-BE49-F238E27FC236}">
                <a16:creationId xmlns:a16="http://schemas.microsoft.com/office/drawing/2014/main" id="{BD6FC933-559B-892A-BECD-C4FD6957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defTabSz="1019175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Basic Concept of Leadership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D094CBD-DFC8-4CD6-EC2A-A89F3EF507B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657600" y="5486400"/>
            <a:ext cx="4724400" cy="609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Fromm</a:t>
            </a:r>
          </a:p>
          <a:p>
            <a:pPr marL="0" indent="0" algn="ctr">
              <a:buFontTx/>
              <a:buNone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 Florida Power</a:t>
            </a:r>
          </a:p>
        </p:txBody>
      </p:sp>
      <p:pic>
        <p:nvPicPr>
          <p:cNvPr id="11271" name="Picture 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7512F561-6414-064B-EBDE-C243E268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1300"/>
            <a:ext cx="3046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7B0FABF4-ECA4-E6F4-5A52-9EE78C78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71775-CF80-49A0-82DB-399DF1C782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704523" name="Text Box 11">
            <a:extLst>
              <a:ext uri="{FF2B5EF4-FFF2-40B4-BE49-F238E27FC236}">
                <a16:creationId xmlns:a16="http://schemas.microsoft.com/office/drawing/2014/main" id="{B0F771CC-6D66-DC7A-0102-7B996294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3429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3797" name="Picture 2" descr="http://mayacreativegroup.com/redmaya/wp-content/uploads/2015/02/get-things-done.jpg">
            <a:extLst>
              <a:ext uri="{FF2B5EF4-FFF2-40B4-BE49-F238E27FC236}">
                <a16:creationId xmlns:a16="http://schemas.microsoft.com/office/drawing/2014/main" id="{C962B381-2A99-4A78-987C-7D202DDE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4898">
            <a:off x="304800" y="2820988"/>
            <a:ext cx="36988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ECF46-32D7-BAAE-DC14-D50883F0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438400"/>
            <a:ext cx="4876800" cy="3786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dirty="0"/>
              <a:t>Think before you act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dirty="0"/>
              <a:t>Ask appropriate questions and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dirty="0"/>
              <a:t>Listen – </a:t>
            </a:r>
            <a:r>
              <a:rPr lang="en-US" altLang="en-US" sz="2400" i="1" dirty="0">
                <a:solidFill>
                  <a:schemeClr val="tx2"/>
                </a:solidFill>
              </a:rPr>
              <a:t>Carefully</a:t>
            </a:r>
            <a:r>
              <a:rPr lang="en-US" altLang="en-US" sz="2400" dirty="0"/>
              <a:t>!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dirty="0"/>
              <a:t>Shift your mindset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2400" dirty="0"/>
              <a:t>Set the right expectations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B9DFCAB-32F0-B3A0-CDF9-044FCDA8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271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Skill # 4 – The Ability to Get Stuff Done!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6">
            <a:extLst>
              <a:ext uri="{FF2B5EF4-FFF2-40B4-BE49-F238E27FC236}">
                <a16:creationId xmlns:a16="http://schemas.microsoft.com/office/drawing/2014/main" id="{0787F014-63F5-5EA3-C4F0-B2DF448D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6157F-DBA7-4BBD-9851-CE18805010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704514" name="Rectangle 2">
            <a:extLst>
              <a:ext uri="{FF2B5EF4-FFF2-40B4-BE49-F238E27FC236}">
                <a16:creationId xmlns:a16="http://schemas.microsoft.com/office/drawing/2014/main" id="{514B64ED-1C0A-6A28-94C5-506D3EFF6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To Really Get Things Done</a:t>
            </a:r>
          </a:p>
        </p:txBody>
      </p:sp>
      <p:pic>
        <p:nvPicPr>
          <p:cNvPr id="34821" name="Picture 9" descr="THINK was a one-word slogan developed by IBM founder Thomas J. Watson, Sr...">
            <a:extLst>
              <a:ext uri="{FF2B5EF4-FFF2-40B4-BE49-F238E27FC236}">
                <a16:creationId xmlns:a16="http://schemas.microsoft.com/office/drawing/2014/main" id="{8197D368-B9AF-E63C-402F-EC86CEBB3D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33650"/>
            <a:ext cx="3810000" cy="257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4519" name="Text Box 7">
            <a:extLst>
              <a:ext uri="{FF2B5EF4-FFF2-40B4-BE49-F238E27FC236}">
                <a16:creationId xmlns:a16="http://schemas.microsoft.com/office/drawing/2014/main" id="{1EA5882A-39D2-D099-CEE2-9D93EB1F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33650"/>
            <a:ext cx="3733800" cy="2559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Think Before You Act!</a:t>
            </a:r>
          </a:p>
        </p:txBody>
      </p:sp>
      <p:sp>
        <p:nvSpPr>
          <p:cNvPr id="704523" name="Text Box 11">
            <a:extLst>
              <a:ext uri="{FF2B5EF4-FFF2-40B4-BE49-F238E27FC236}">
                <a16:creationId xmlns:a16="http://schemas.microsoft.com/office/drawing/2014/main" id="{8DC8AD43-E627-31FD-56FC-A67E1203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3429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4A8BE718-3D25-D5A5-E895-F57366E0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2B071-55A4-43AF-B44B-E3728B27FC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892930" name="Rectangle 2">
            <a:extLst>
              <a:ext uri="{FF2B5EF4-FFF2-40B4-BE49-F238E27FC236}">
                <a16:creationId xmlns:a16="http://schemas.microsoft.com/office/drawing/2014/main" id="{8C937EA8-EFC1-EB98-D083-D785E2AAC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To Really Get Things Done</a:t>
            </a:r>
          </a:p>
        </p:txBody>
      </p:sp>
      <p:sp>
        <p:nvSpPr>
          <p:cNvPr id="892931" name="Text Box 3">
            <a:extLst>
              <a:ext uri="{FF2B5EF4-FFF2-40B4-BE49-F238E27FC236}">
                <a16:creationId xmlns:a16="http://schemas.microsoft.com/office/drawing/2014/main" id="{ECDC606A-46EF-92BF-E43C-2B95C02F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0"/>
            <a:ext cx="586740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Ask Appropriate Questions!</a:t>
            </a:r>
          </a:p>
        </p:txBody>
      </p:sp>
      <p:sp>
        <p:nvSpPr>
          <p:cNvPr id="892933" name="Text Box 5">
            <a:extLst>
              <a:ext uri="{FF2B5EF4-FFF2-40B4-BE49-F238E27FC236}">
                <a16:creationId xmlns:a16="http://schemas.microsoft.com/office/drawing/2014/main" id="{0811487A-D2C7-8382-614C-AAEE57955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3429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5847" name="Picture 8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DA216668-3D6B-A7CA-35BD-9C966D01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3131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>
            <a:extLst>
              <a:ext uri="{FF2B5EF4-FFF2-40B4-BE49-F238E27FC236}">
                <a16:creationId xmlns:a16="http://schemas.microsoft.com/office/drawing/2014/main" id="{94963354-BFA3-76AB-437D-95BE0AB6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81A47-48FB-4DD8-9BA6-4EB0A717C3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887810" name="Rectangle 2">
            <a:extLst>
              <a:ext uri="{FF2B5EF4-FFF2-40B4-BE49-F238E27FC236}">
                <a16:creationId xmlns:a16="http://schemas.microsoft.com/office/drawing/2014/main" id="{1FCE5FD7-7EF8-9A1E-14B4-6EE3677B5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Leadership Questions</a:t>
            </a:r>
          </a:p>
        </p:txBody>
      </p:sp>
      <p:sp>
        <p:nvSpPr>
          <p:cNvPr id="887811" name="Rectangle 3">
            <a:extLst>
              <a:ext uri="{FF2B5EF4-FFF2-40B4-BE49-F238E27FC236}">
                <a16:creationId xmlns:a16="http://schemas.microsoft.com/office/drawing/2014/main" id="{790479F9-6AA2-C8AB-CB99-485198683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05250"/>
            <a:ext cx="7162800" cy="2209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Question 1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What’s been going well?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Question 2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What’s not been going well?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Question 3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What could be done better?</a:t>
            </a:r>
          </a:p>
        </p:txBody>
      </p:sp>
      <p:pic>
        <p:nvPicPr>
          <p:cNvPr id="36870" name="Content Placeholder 3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F1DC073A-4978-D279-145C-C38C10A11C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782763"/>
            <a:ext cx="2971800" cy="2055812"/>
          </a:xfrm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963E86BC-A647-1CC1-C742-65B8AEC9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B4C25-1C18-4148-B141-929BEB67D5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894978" name="Rectangle 2">
            <a:extLst>
              <a:ext uri="{FF2B5EF4-FFF2-40B4-BE49-F238E27FC236}">
                <a16:creationId xmlns:a16="http://schemas.microsoft.com/office/drawing/2014/main" id="{D40DE361-6D15-BFD9-1574-75EB697BE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To Ask Questions</a:t>
            </a:r>
          </a:p>
        </p:txBody>
      </p:sp>
      <p:sp>
        <p:nvSpPr>
          <p:cNvPr id="894979" name="Text Box 3">
            <a:extLst>
              <a:ext uri="{FF2B5EF4-FFF2-40B4-BE49-F238E27FC236}">
                <a16:creationId xmlns:a16="http://schemas.microsoft.com/office/drawing/2014/main" id="{3239EA4C-D44A-7663-82B2-6EC6179E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7162800" cy="35067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Ask one question at a time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Pause at the end of a question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Listen – </a:t>
            </a: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Carefully!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Ask follow up questions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Say Thank You</a:t>
            </a:r>
          </a:p>
        </p:txBody>
      </p:sp>
      <p:sp>
        <p:nvSpPr>
          <p:cNvPr id="894980" name="Text Box 4">
            <a:extLst>
              <a:ext uri="{FF2B5EF4-FFF2-40B4-BE49-F238E27FC236}">
                <a16:creationId xmlns:a16="http://schemas.microsoft.com/office/drawing/2014/main" id="{D889A46E-D342-E633-8908-7DD2C065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3429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ECAB4490-491D-B48A-CC2D-3764CD0E3DA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505200"/>
            <a:ext cx="3505200" cy="224948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ABB4806C-8218-7FE2-C9EA-AED2164A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FF9892-B2D9-49E0-A496-06F3B146A04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1D33E5B6-CF6A-AA32-0026-047EC1783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To Really Get Things Done</a:t>
            </a:r>
          </a:p>
        </p:txBody>
      </p:sp>
      <p:sp>
        <p:nvSpPr>
          <p:cNvPr id="705542" name="Text Box 6">
            <a:extLst>
              <a:ext uri="{FF2B5EF4-FFF2-40B4-BE49-F238E27FC236}">
                <a16:creationId xmlns:a16="http://schemas.microsoft.com/office/drawing/2014/main" id="{84B4C959-99DF-2DF0-D394-9C8446DB2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438400"/>
            <a:ext cx="3733800" cy="2800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Listen Carefully…  &amp;                Shut Up!</a:t>
            </a:r>
          </a:p>
        </p:txBody>
      </p:sp>
      <p:pic>
        <p:nvPicPr>
          <p:cNvPr id="39942" name="Content Placeholder 3" descr="Two people standing in a room&#10;&#10;Description automatically generated">
            <a:extLst>
              <a:ext uri="{FF2B5EF4-FFF2-40B4-BE49-F238E27FC236}">
                <a16:creationId xmlns:a16="http://schemas.microsoft.com/office/drawing/2014/main" id="{474F01F9-96B1-FE8E-1AB4-C4B5450420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4213" y="2354263"/>
            <a:ext cx="4117975" cy="27432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7">
            <a:extLst>
              <a:ext uri="{FF2B5EF4-FFF2-40B4-BE49-F238E27FC236}">
                <a16:creationId xmlns:a16="http://schemas.microsoft.com/office/drawing/2014/main" id="{A3BA1CD4-A07B-F45C-3920-048A48AF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544370-46DD-4F23-84E5-361BAC184D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905218" name="Rectangle 2">
            <a:extLst>
              <a:ext uri="{FF2B5EF4-FFF2-40B4-BE49-F238E27FC236}">
                <a16:creationId xmlns:a16="http://schemas.microsoft.com/office/drawing/2014/main" id="{B92ED0FF-80AA-DCC6-8C59-44B0C3CA9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588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Really Get Things Done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A7D2E9D7-1017-C32F-E8B9-CBF3D2BE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945063"/>
            <a:ext cx="48006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Which Really Means…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FB2E6029-613A-1616-8B12-B3E703C2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25700"/>
            <a:ext cx="37338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Shift Your Mind Set!</a:t>
            </a:r>
          </a:p>
        </p:txBody>
      </p:sp>
      <p:pic>
        <p:nvPicPr>
          <p:cNvPr id="40967" name="Content Placeholder 3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3DF8A856-17E5-5B98-5273-18DB3ACA687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2249488"/>
            <a:ext cx="2967037" cy="20510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4D2B5A06-3F9C-C5B1-E242-61EA836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E8B905-BFFD-4720-8D67-080210CFDB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37955" name="Rectangle 3">
            <a:extLst>
              <a:ext uri="{FF2B5EF4-FFF2-40B4-BE49-F238E27FC236}">
                <a16:creationId xmlns:a16="http://schemas.microsoft.com/office/drawing/2014/main" id="{4C69C1B3-A9A9-F7D3-CD35-0C3C8506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What’s Your Job?</a:t>
            </a:r>
          </a:p>
        </p:txBody>
      </p:sp>
      <p:sp>
        <p:nvSpPr>
          <p:cNvPr id="637954" name="Rectangle 2">
            <a:extLst>
              <a:ext uri="{FF2B5EF4-FFF2-40B4-BE49-F238E27FC236}">
                <a16:creationId xmlns:a16="http://schemas.microsoft.com/office/drawing/2014/main" id="{C0CF98C3-2DD4-FBC7-2B5C-F0E605A2D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870075"/>
            <a:ext cx="4819650" cy="868363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430000"/>
              </a:spcBef>
              <a:spcAft>
                <a:spcPct val="50000"/>
              </a:spcAft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 The Job Done!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90" name="Picture 2" descr="A person with his mouth open&#10;&#10;Description automatically generated">
            <a:extLst>
              <a:ext uri="{FF2B5EF4-FFF2-40B4-BE49-F238E27FC236}">
                <a16:creationId xmlns:a16="http://schemas.microsoft.com/office/drawing/2014/main" id="{38458D80-9FC4-ECDC-5F07-8A8279AB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30480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AE79B0BC-B82E-B123-0C99-B1D7CF93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24275"/>
            <a:ext cx="28162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1CFAB99-CF67-322F-1CF4-7BB2043B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33725"/>
            <a:ext cx="342900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B0135C09-CAA7-915F-B41B-60B077F5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4813300"/>
            <a:ext cx="4867275" cy="596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430000"/>
              </a:spcBef>
              <a:spcAft>
                <a:spcPct val="50000"/>
              </a:spcAft>
              <a:defRPr/>
            </a:pPr>
            <a:r>
              <a:rPr lang="en-US" sz="36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OK…but how?  </a:t>
            </a:r>
            <a:endParaRPr lang="en-US" sz="24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DBFEBB5-447A-1C97-5495-F981910B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45125"/>
            <a:ext cx="4867275" cy="596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430000"/>
              </a:spcBef>
              <a:spcAft>
                <a:spcPct val="50000"/>
              </a:spcAft>
              <a:defRPr/>
            </a:pPr>
            <a:r>
              <a:rPr lang="en-US" sz="360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It is really simple…</a:t>
            </a: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7">
            <a:extLst>
              <a:ext uri="{FF2B5EF4-FFF2-40B4-BE49-F238E27FC236}">
                <a16:creationId xmlns:a16="http://schemas.microsoft.com/office/drawing/2014/main" id="{0B02782A-6293-A714-AF28-D1513BF4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193203-9F71-486B-9287-6E655D30D8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905218" name="Rectangle 2">
            <a:extLst>
              <a:ext uri="{FF2B5EF4-FFF2-40B4-BE49-F238E27FC236}">
                <a16:creationId xmlns:a16="http://schemas.microsoft.com/office/drawing/2014/main" id="{2A993E9B-56B7-C1C7-E989-98A1080E1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588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Really Get Things Done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CC1847A8-25D1-C550-347C-48B88DEB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48225"/>
            <a:ext cx="62484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Assume You Do NOT Know The Answer!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A5011F2D-78AF-50E9-E22A-E791217B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90738"/>
            <a:ext cx="3733800" cy="2554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Ask Questions and           Listen to the Answers!</a:t>
            </a:r>
          </a:p>
        </p:txBody>
      </p:sp>
      <p:pic>
        <p:nvPicPr>
          <p:cNvPr id="43015" name="Content Placeholder 3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1B53E0A6-5632-033E-B647-B6AB2D5B2A0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2249488"/>
            <a:ext cx="2967037" cy="20510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7">
            <a:extLst>
              <a:ext uri="{FF2B5EF4-FFF2-40B4-BE49-F238E27FC236}">
                <a16:creationId xmlns:a16="http://schemas.microsoft.com/office/drawing/2014/main" id="{3595637B-3CE4-FD3F-5CA7-0AFD4B57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DCDE0-091B-469B-B0E0-2EBC9DDE02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905218" name="Rectangle 2">
            <a:extLst>
              <a:ext uri="{FF2B5EF4-FFF2-40B4-BE49-F238E27FC236}">
                <a16:creationId xmlns:a16="http://schemas.microsoft.com/office/drawing/2014/main" id="{78C7C324-3E7A-A62D-74C0-8E27B5535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588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Really Get Things Done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28A06E10-7E0C-5C91-8468-974B6B6E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2844800"/>
            <a:ext cx="3733800" cy="1446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Set the Right Expectations!</a:t>
            </a:r>
          </a:p>
        </p:txBody>
      </p:sp>
      <p:pic>
        <p:nvPicPr>
          <p:cNvPr id="44039" name="Content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7F316AC-DA84-F3CE-2855-EE740671869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03488"/>
            <a:ext cx="3660775" cy="252571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FBB3726D-6F21-E872-924E-29E043F7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2CC3B1-1832-4382-8B5D-71E7CF0F32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371AF575-E3D6-6B04-70F9-EB51092B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4102100"/>
            <a:ext cx="1401762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1204" tIns="39889" rIns="81204" bIns="39889">
            <a:spAutoFit/>
          </a:bodyPr>
          <a:lstStyle/>
          <a:p>
            <a:pPr defTabSz="820738"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Leader</a:t>
            </a:r>
          </a:p>
        </p:txBody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B4D4659C-E39E-7F12-BBD1-88CB958BB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2549525"/>
            <a:ext cx="1247775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lIns="81204" tIns="39889" rIns="81204" bIns="39889">
            <a:spAutoFit/>
          </a:bodyPr>
          <a:lstStyle/>
          <a:p>
            <a:pPr algn="r" defTabSz="820738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Results</a:t>
            </a:r>
            <a:endParaRPr lang="en-US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8D85F56A-0443-6CCE-CF3F-05933854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4235450"/>
            <a:ext cx="2852738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81204" tIns="39889" rIns="81204" bIns="39889">
            <a:spAutoFit/>
          </a:bodyPr>
          <a:lstStyle/>
          <a:p>
            <a:pPr algn="ctr" defTabSz="820738">
              <a:lnSpc>
                <a:spcPct val="85000"/>
              </a:lnSpc>
              <a:defRPr/>
            </a:pPr>
            <a:r>
              <a:rPr lang="en-US" sz="29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Team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51941" name="Line 5">
            <a:extLst>
              <a:ext uri="{FF2B5EF4-FFF2-40B4-BE49-F238E27FC236}">
                <a16:creationId xmlns:a16="http://schemas.microsoft.com/office/drawing/2014/main" id="{BABC68E2-7439-758B-4CBB-CCA40C5EC0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2290763"/>
            <a:ext cx="1385888" cy="7397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51942" name="Line 6">
            <a:extLst>
              <a:ext uri="{FF2B5EF4-FFF2-40B4-BE49-F238E27FC236}">
                <a16:creationId xmlns:a16="http://schemas.microsoft.com/office/drawing/2014/main" id="{23FB719A-431C-1D6A-CFA5-7F9067A91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6663" y="2286000"/>
            <a:ext cx="1455737" cy="8080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51945" name="AutoShape 9">
            <a:extLst>
              <a:ext uri="{FF2B5EF4-FFF2-40B4-BE49-F238E27FC236}">
                <a16:creationId xmlns:a16="http://schemas.microsoft.com/office/drawing/2014/main" id="{A0596985-F67F-633B-643A-C3BA1EF0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479550"/>
            <a:ext cx="762000" cy="739775"/>
          </a:xfrm>
          <a:prstGeom prst="star5">
            <a:avLst/>
          </a:prstGeom>
          <a:gradFill rotWithShape="1">
            <a:gsLst>
              <a:gs pos="0">
                <a:srgbClr val="FFFF00">
                  <a:gamma/>
                  <a:shade val="66667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66667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51946" name="Line 10">
            <a:extLst>
              <a:ext uri="{FF2B5EF4-FFF2-40B4-BE49-F238E27FC236}">
                <a16:creationId xmlns:a16="http://schemas.microsoft.com/office/drawing/2014/main" id="{F9BA9A36-59AC-CE54-9ADB-63BA17198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963" y="3429000"/>
            <a:ext cx="3463925" cy="0"/>
          </a:xfrm>
          <a:prstGeom prst="line">
            <a:avLst/>
          </a:prstGeom>
          <a:noFill/>
          <a:ln w="825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51947" name="Rectangle 11">
            <a:extLst>
              <a:ext uri="{FF2B5EF4-FFF2-40B4-BE49-F238E27FC236}">
                <a16:creationId xmlns:a16="http://schemas.microsoft.com/office/drawing/2014/main" id="{DBBACB75-0E65-36B0-CA00-E97E42ED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403225"/>
            <a:ext cx="77597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81204" tIns="39889" rIns="81204" bIns="39889" anchor="ctr"/>
          <a:lstStyle/>
          <a:p>
            <a:pPr algn="ctr" defTabSz="820738">
              <a:defRPr/>
            </a:pPr>
            <a:r>
              <a:rPr 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What is Leadership?</a:t>
            </a:r>
          </a:p>
        </p:txBody>
      </p:sp>
      <p:sp>
        <p:nvSpPr>
          <p:cNvPr id="551948" name="Rectangle 12">
            <a:extLst>
              <a:ext uri="{FF2B5EF4-FFF2-40B4-BE49-F238E27FC236}">
                <a16:creationId xmlns:a16="http://schemas.microsoft.com/office/drawing/2014/main" id="{C1638F67-46A0-A9C4-D93D-FE7B7C49B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40288"/>
            <a:ext cx="8294688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lIns="81204" tIns="39889" rIns="81204" bIns="39889"/>
          <a:lstStyle/>
          <a:p>
            <a:pPr marL="307975" indent="-307975" algn="ctr" defTabSz="820738">
              <a:spcBef>
                <a:spcPct val="20000"/>
              </a:spcBef>
              <a:buSzPct val="100000"/>
              <a:defRPr/>
            </a:pPr>
            <a:r>
              <a:rPr lang="en-US" sz="33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ability to </a:t>
            </a:r>
            <a:r>
              <a:rPr lang="en-US" sz="3300" i="1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influence</a:t>
            </a:r>
            <a:r>
              <a:rPr lang="en-US" sz="33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or </a:t>
            </a:r>
            <a:r>
              <a:rPr lang="en-US" sz="3300" i="1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inspire</a:t>
            </a:r>
            <a:r>
              <a:rPr lang="en-US" sz="33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others to </a:t>
            </a:r>
            <a:r>
              <a:rPr lang="en-US" sz="3300" i="1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achieve</a:t>
            </a:r>
            <a:r>
              <a:rPr lang="en-US" sz="33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the results envisioned by the leader.</a:t>
            </a:r>
          </a:p>
        </p:txBody>
      </p:sp>
      <p:pic>
        <p:nvPicPr>
          <p:cNvPr id="12301" name="Picture 2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C598A988-DB18-053F-3800-D19AC1FF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352675"/>
            <a:ext cx="257651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D476F53-037E-D887-2139-3EACC585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22538"/>
            <a:ext cx="20970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EEED-DD5A-D9BA-1C41-3076ADA8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For Presidents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467A-734B-5392-84D2-D25051E51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696200" cy="4114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President Workbook:</a:t>
            </a:r>
          </a:p>
          <a:p>
            <a:pPr lvl="1"/>
            <a:r>
              <a:rPr lang="en-US" sz="1400" b="1" dirty="0">
                <a:solidFill>
                  <a:srgbClr val="FFFF00"/>
                </a:solidFill>
              </a:rPr>
              <a:t>https://drive.google.com/file/d/1C7dTMMqZi-12deNc_THvhpfidDgh7TIw/view </a:t>
            </a:r>
            <a:endParaRPr lang="en-US" sz="1800" b="1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Business of Barbershop</a:t>
            </a:r>
          </a:p>
          <a:p>
            <a:pPr lvl="1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https://drive.google.com/file/d/0B06bQhVih7-DQ2hLWklkaTQ2NWs/view?resourcekey=0-OzKZDWGCE306NPrmiIqX0A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Guide to Financial Reviews</a:t>
            </a:r>
          </a:p>
          <a:p>
            <a:pPr lvl="1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https://drive.google.com/file/d/0B06bQhVih7-DNTF3N0lFOEFjRFk/view?resourcekey=0--U-D0dzuLt1wi1nQVFsvkQ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0F31B-2517-AC0F-C7F6-EE68E9DE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D8E3C-0DF2-46B6-A37E-70FF16C466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339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93566F16-E603-94C0-1F37-42793C4C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7781F6-8A15-4188-B95F-EB4F22F4AD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11330" name="Rectangle 2">
            <a:extLst>
              <a:ext uri="{FF2B5EF4-FFF2-40B4-BE49-F238E27FC236}">
                <a16:creationId xmlns:a16="http://schemas.microsoft.com/office/drawing/2014/main" id="{BD8F3345-AE3F-758C-63B7-7E8643808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075" y="403225"/>
            <a:ext cx="8410575" cy="641350"/>
          </a:xfrm>
        </p:spPr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</a:p>
        </p:txBody>
      </p:sp>
      <p:sp>
        <p:nvSpPr>
          <p:cNvPr id="611334" name="Text Box 6">
            <a:extLst>
              <a:ext uri="{FF2B5EF4-FFF2-40B4-BE49-F238E27FC236}">
                <a16:creationId xmlns:a16="http://schemas.microsoft.com/office/drawing/2014/main" id="{565FD687-FB2A-301A-2FD8-EBA1DC841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0520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35" name="Text Box 7">
            <a:extLst>
              <a:ext uri="{FF2B5EF4-FFF2-40B4-BE49-F238E27FC236}">
                <a16:creationId xmlns:a16="http://schemas.microsoft.com/office/drawing/2014/main" id="{090470D2-C8A6-40C6-61E8-5689EB62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19400"/>
            <a:ext cx="91440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9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36" name="Text Box 8">
            <a:extLst>
              <a:ext uri="{FF2B5EF4-FFF2-40B4-BE49-F238E27FC236}">
                <a16:creationId xmlns:a16="http://schemas.microsoft.com/office/drawing/2014/main" id="{45697050-AF4A-ADF3-2CF3-97CAB99C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91440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37" name="Text Box 9">
            <a:extLst>
              <a:ext uri="{FF2B5EF4-FFF2-40B4-BE49-F238E27FC236}">
                <a16:creationId xmlns:a16="http://schemas.microsoft.com/office/drawing/2014/main" id="{416E3309-99CA-2F79-D64A-4E2D86DE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971800"/>
            <a:ext cx="914400" cy="1433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38" name="Text Box 10">
            <a:extLst>
              <a:ext uri="{FF2B5EF4-FFF2-40B4-BE49-F238E27FC236}">
                <a16:creationId xmlns:a16="http://schemas.microsoft.com/office/drawing/2014/main" id="{6AD65F35-FAD9-88B8-D198-729500B7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0040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39" name="Text Box 11">
            <a:extLst>
              <a:ext uri="{FF2B5EF4-FFF2-40B4-BE49-F238E27FC236}">
                <a16:creationId xmlns:a16="http://schemas.microsoft.com/office/drawing/2014/main" id="{AE439B50-37B7-CB3B-5DA0-899C0172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0" name="Text Box 12">
            <a:extLst>
              <a:ext uri="{FF2B5EF4-FFF2-40B4-BE49-F238E27FC236}">
                <a16:creationId xmlns:a16="http://schemas.microsoft.com/office/drawing/2014/main" id="{A18DD6C2-7012-12EB-27FB-20A4B2C2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91440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1" name="Text Box 13">
            <a:extLst>
              <a:ext uri="{FF2B5EF4-FFF2-40B4-BE49-F238E27FC236}">
                <a16:creationId xmlns:a16="http://schemas.microsoft.com/office/drawing/2014/main" id="{1802C01C-9186-0429-FCC6-F5B14A3D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76400"/>
            <a:ext cx="914400" cy="1189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2" name="Text Box 14">
            <a:extLst>
              <a:ext uri="{FF2B5EF4-FFF2-40B4-BE49-F238E27FC236}">
                <a16:creationId xmlns:a16="http://schemas.microsoft.com/office/drawing/2014/main" id="{5C3ED323-F317-E51B-59C6-35D04659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95800"/>
            <a:ext cx="914400" cy="1433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3" name="Text Box 15">
            <a:extLst>
              <a:ext uri="{FF2B5EF4-FFF2-40B4-BE49-F238E27FC236}">
                <a16:creationId xmlns:a16="http://schemas.microsoft.com/office/drawing/2014/main" id="{27F885A8-C64A-88E2-7EE0-4D23C38E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26720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4" name="Text Box 16">
            <a:extLst>
              <a:ext uri="{FF2B5EF4-FFF2-40B4-BE49-F238E27FC236}">
                <a16:creationId xmlns:a16="http://schemas.microsoft.com/office/drawing/2014/main" id="{54C9437B-3704-BBE9-9DB6-77887087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057400"/>
            <a:ext cx="914400" cy="14335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5" name="Text Box 17">
            <a:extLst>
              <a:ext uri="{FF2B5EF4-FFF2-40B4-BE49-F238E27FC236}">
                <a16:creationId xmlns:a16="http://schemas.microsoft.com/office/drawing/2014/main" id="{5952C5D9-A41A-6AD1-8919-7EFB4CAC0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0040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6" name="Text Box 18">
            <a:extLst>
              <a:ext uri="{FF2B5EF4-FFF2-40B4-BE49-F238E27FC236}">
                <a16:creationId xmlns:a16="http://schemas.microsoft.com/office/drawing/2014/main" id="{7FBB66DE-6F7D-6FF7-8C15-D1B5049E0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00600"/>
            <a:ext cx="91440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7" name="Text Box 19">
            <a:extLst>
              <a:ext uri="{FF2B5EF4-FFF2-40B4-BE49-F238E27FC236}">
                <a16:creationId xmlns:a16="http://schemas.microsoft.com/office/drawing/2014/main" id="{0A937FCC-40B7-91AC-E57E-BED01552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7680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8" name="Text Box 20">
            <a:extLst>
              <a:ext uri="{FF2B5EF4-FFF2-40B4-BE49-F238E27FC236}">
                <a16:creationId xmlns:a16="http://schemas.microsoft.com/office/drawing/2014/main" id="{BC8C851C-DD1B-9A07-CE7F-331CA820E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  <p:sp>
        <p:nvSpPr>
          <p:cNvPr id="611349" name="Text Box 21">
            <a:extLst>
              <a:ext uri="{FF2B5EF4-FFF2-40B4-BE49-F238E27FC236}">
                <a16:creationId xmlns:a16="http://schemas.microsoft.com/office/drawing/2014/main" id="{5D587117-6AFF-E725-FBA1-9E5CB638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524000"/>
            <a:ext cx="914400" cy="15557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1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1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1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1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2" name="Rectangle 4">
            <a:extLst>
              <a:ext uri="{FF2B5EF4-FFF2-40B4-BE49-F238E27FC236}">
                <a16:creationId xmlns:a16="http://schemas.microsoft.com/office/drawing/2014/main" id="{68315653-8170-9164-DF3A-13788D716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446463"/>
            <a:ext cx="5257800" cy="1201737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 Chapter </a:t>
            </a:r>
          </a:p>
          <a:p>
            <a:pPr algn="ctr" eaLnBrk="1" hangingPunct="1"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Presidents</a:t>
            </a:r>
          </a:p>
        </p:txBody>
      </p:sp>
      <p:sp>
        <p:nvSpPr>
          <p:cNvPr id="718853" name="Text Box 5">
            <a:extLst>
              <a:ext uri="{FF2B5EF4-FFF2-40B4-BE49-F238E27FC236}">
                <a16:creationId xmlns:a16="http://schemas.microsoft.com/office/drawing/2014/main" id="{56229EE3-D58A-69C3-BF56-4E610BDB5569}"/>
              </a:ext>
            </a:extLst>
          </p:cNvPr>
          <p:cNvSpPr txBox="1">
            <a:spLocks noChangeArrowheads="1"/>
          </p:cNvSpPr>
          <p:nvPr/>
        </p:nvSpPr>
        <p:spPr bwMode="auto">
          <a:xfrm rot="20512799">
            <a:off x="227013" y="766763"/>
            <a:ext cx="5334000" cy="212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Practical Leadership</a:t>
            </a:r>
          </a:p>
        </p:txBody>
      </p:sp>
      <p:pic>
        <p:nvPicPr>
          <p:cNvPr id="47109" name="Picture 7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462A8556-FA68-6E65-C036-84E53D14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44600"/>
            <a:ext cx="28956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9" descr="A person sitting at a table&#10;&#10;Description automatically generated">
            <a:extLst>
              <a:ext uri="{FF2B5EF4-FFF2-40B4-BE49-F238E27FC236}">
                <a16:creationId xmlns:a16="http://schemas.microsoft.com/office/drawing/2014/main" id="{10B281F0-4491-4CBE-6D4F-B37982B5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51288"/>
            <a:ext cx="28876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8DC5A1B-A7D1-BD3F-A9E6-6F045395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724400"/>
            <a:ext cx="3962400" cy="184665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Bill Hickman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EVP Evergreen District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bill@billhickman.com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425-419-7047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6">
            <a:extLst>
              <a:ext uri="{FF2B5EF4-FFF2-40B4-BE49-F238E27FC236}">
                <a16:creationId xmlns:a16="http://schemas.microsoft.com/office/drawing/2014/main" id="{766B1BE5-70DB-CC94-4315-A4C5ED7C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90D32B-AA73-4A6D-84A8-D924102C15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34562" name="Rectangle 2">
            <a:extLst>
              <a:ext uri="{FF2B5EF4-FFF2-40B4-BE49-F238E27FC236}">
                <a16:creationId xmlns:a16="http://schemas.microsoft.com/office/drawing/2014/main" id="{D3C7291F-9AB5-8AF8-9A24-F6BE3F96E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19175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vs. Leadership</a:t>
            </a:r>
          </a:p>
        </p:txBody>
      </p:sp>
      <p:sp>
        <p:nvSpPr>
          <p:cNvPr id="834563" name="Rectangle 3">
            <a:extLst>
              <a:ext uri="{FF2B5EF4-FFF2-40B4-BE49-F238E27FC236}">
                <a16:creationId xmlns:a16="http://schemas.microsoft.com/office/drawing/2014/main" id="{59EC375D-3C88-F996-81C7-14BE5DB358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7467600" cy="1371600"/>
          </a:xfrm>
        </p:spPr>
        <p:txBody>
          <a:bodyPr/>
          <a:lstStyle/>
          <a:p>
            <a:pPr marL="382588" indent="-382588" algn="ctr" defTabSz="1019175">
              <a:buFontTx/>
              <a:buNone/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is getting people to do the 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thing..</a:t>
            </a:r>
          </a:p>
          <a:p>
            <a:pPr marL="382588" indent="-382588" algn="ctr" defTabSz="1019175">
              <a:buFontTx/>
              <a:buNone/>
              <a:defRPr/>
            </a:pPr>
            <a:endParaRPr lang="en-US" sz="29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4568" name="Text Box 8">
            <a:extLst>
              <a:ext uri="{FF2B5EF4-FFF2-40B4-BE49-F238E27FC236}">
                <a16:creationId xmlns:a16="http://schemas.microsoft.com/office/drawing/2014/main" id="{EB28F94B-BDEC-1163-8785-22B5CB497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953000"/>
            <a:ext cx="32004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Warren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Bennis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On Becoming A Leader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CBBEBF5-B55F-339C-7CA4-1623333E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74676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82588" indent="-382588" algn="ctr" defTabSz="1019175">
              <a:buFontTx/>
              <a:buNone/>
              <a:defRPr/>
            </a:pPr>
            <a:r>
              <a:rPr lang="en-US" sz="360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Leadership is getting people to </a:t>
            </a:r>
            <a:r>
              <a:rPr lang="en-US" sz="3600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want</a:t>
            </a:r>
            <a:r>
              <a:rPr lang="en-US" sz="360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 the right thing..</a:t>
            </a:r>
          </a:p>
          <a:p>
            <a:pPr marL="382588" indent="-382588" algn="ctr" defTabSz="1019175">
              <a:buFontTx/>
              <a:buNone/>
              <a:defRPr/>
            </a:pPr>
            <a:endParaRPr lang="en-US" sz="29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6">
            <a:extLst>
              <a:ext uri="{FF2B5EF4-FFF2-40B4-BE49-F238E27FC236}">
                <a16:creationId xmlns:a16="http://schemas.microsoft.com/office/drawing/2014/main" id="{3D7609E1-11AA-18A6-5F8D-890C82E3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F328FC-9A93-4D39-8042-2F78895DDA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202" name="Rectangle 2">
            <a:extLst>
              <a:ext uri="{FF2B5EF4-FFF2-40B4-BE49-F238E27FC236}">
                <a16:creationId xmlns:a16="http://schemas.microsoft.com/office/drawing/2014/main" id="{CF85B54C-54EE-597D-36A6-17A9D1A17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Key Point of Leadership</a:t>
            </a:r>
          </a:p>
        </p:txBody>
      </p:sp>
      <p:sp>
        <p:nvSpPr>
          <p:cNvPr id="819203" name="Rectangle 3">
            <a:extLst>
              <a:ext uri="{FF2B5EF4-FFF2-40B4-BE49-F238E27FC236}">
                <a16:creationId xmlns:a16="http://schemas.microsoft.com/office/drawing/2014/main" id="{780816DE-57D7-8452-BF08-6B252A17FA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7391400" cy="1828800"/>
          </a:xfrm>
        </p:spPr>
        <p:txBody>
          <a:bodyPr/>
          <a:lstStyle/>
          <a:p>
            <a:pPr marL="647700" lvl="1" indent="-533400">
              <a:lnSpc>
                <a:spcPct val="90000"/>
              </a:lnSpc>
              <a:buFontTx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47700" lvl="1" indent="-533400">
              <a:lnSpc>
                <a:spcPct val="90000"/>
              </a:lnSpc>
              <a:buFontTx/>
              <a:buNone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Leadership has a purpose – </a:t>
            </a:r>
            <a:endParaRPr lang="en-U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2" name="Content Placeholder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1322EDA-3D0F-44D1-AFCD-4B81FD9E69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4038600"/>
            <a:ext cx="3352800" cy="2097088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EFE8C5B-1E4F-E1AF-A7F0-3FFD3730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38400"/>
            <a:ext cx="7391400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47700" lvl="1" indent="-533400">
              <a:lnSpc>
                <a:spcPct val="90000"/>
              </a:lnSpc>
              <a:buFontTx/>
              <a:buNone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47700" lvl="1" indent="-533400">
              <a:lnSpc>
                <a:spcPct val="90000"/>
              </a:lnSpc>
              <a:buFontTx/>
              <a:buNone/>
              <a:defRPr/>
            </a:pPr>
            <a:r>
              <a:rPr lang="en-US" sz="4400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to get something done!</a:t>
            </a:r>
            <a:endParaRPr lang="en-US" sz="2000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47700" lvl="1" indent="-533400">
              <a:lnSpc>
                <a:spcPct val="90000"/>
              </a:lnSpc>
              <a:buFontTx/>
              <a:buNone/>
              <a:defRPr/>
            </a:pPr>
            <a:endParaRPr lang="en-US" sz="2000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7">
            <a:extLst>
              <a:ext uri="{FF2B5EF4-FFF2-40B4-BE49-F238E27FC236}">
                <a16:creationId xmlns:a16="http://schemas.microsoft.com/office/drawing/2014/main" id="{76DBC6F6-810F-32A8-8CA9-FD3DF85D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B09489-8FC2-4887-A3E1-93DE38382B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8A94C585-8109-A8C9-0B0A-835FA6C55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Grand Secret of Leadership</a:t>
            </a:r>
          </a:p>
        </p:txBody>
      </p:sp>
      <p:pic>
        <p:nvPicPr>
          <p:cNvPr id="15365" name="Picture 17" descr="MPj04065690000[1]">
            <a:extLst>
              <a:ext uri="{FF2B5EF4-FFF2-40B4-BE49-F238E27FC236}">
                <a16:creationId xmlns:a16="http://schemas.microsoft.com/office/drawing/2014/main" id="{247D7770-EE50-7839-3C70-A3A1207900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624138"/>
            <a:ext cx="22860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Content Placeholder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891E00B-DE99-8580-9788-735AF839ACA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2624138"/>
            <a:ext cx="3021013" cy="1890712"/>
          </a:xfrm>
        </p:spPr>
      </p:pic>
      <p:pic>
        <p:nvPicPr>
          <p:cNvPr id="15367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77CAD28A-71AC-70BD-53E2-D96C6823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1413"/>
            <a:ext cx="2054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90C029C-388E-AEF7-29CB-394286B0627C}"/>
              </a:ext>
            </a:extLst>
          </p:cNvPr>
          <p:cNvSpPr txBox="1">
            <a:spLocks/>
          </p:cNvSpPr>
          <p:nvPr/>
        </p:nvSpPr>
        <p:spPr bwMode="auto">
          <a:xfrm>
            <a:off x="2638425" y="4700588"/>
            <a:ext cx="3417888" cy="14271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very best leaders take the time to establish…</a:t>
            </a:r>
            <a:endParaRPr lang="en-US" sz="2800" i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A71A887-108C-7F48-7BD9-4A805B19F5DD}"/>
              </a:ext>
            </a:extLst>
          </p:cNvPr>
          <p:cNvSpPr txBox="1">
            <a:spLocks/>
          </p:cNvSpPr>
          <p:nvPr/>
        </p:nvSpPr>
        <p:spPr bwMode="auto">
          <a:xfrm>
            <a:off x="5948363" y="4767263"/>
            <a:ext cx="3114675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600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Connections!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>
            <a:extLst>
              <a:ext uri="{FF2B5EF4-FFF2-40B4-BE49-F238E27FC236}">
                <a16:creationId xmlns:a16="http://schemas.microsoft.com/office/drawing/2014/main" id="{5D17CEB8-D1B9-B334-FE85-2A09F18F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B2227-7D0F-4FF9-AEE6-FBAC0B51EE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57090" name="Rectangle 2">
            <a:extLst>
              <a:ext uri="{FF2B5EF4-FFF2-40B4-BE49-F238E27FC236}">
                <a16:creationId xmlns:a16="http://schemas.microsoft.com/office/drawing/2014/main" id="{DCE0A3F3-9F96-09C6-4AA6-818E4E30A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80010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Leadership Skills You Need</a:t>
            </a:r>
          </a:p>
        </p:txBody>
      </p:sp>
      <p:pic>
        <p:nvPicPr>
          <p:cNvPr id="16389" name="Picture 9" descr="j0250055">
            <a:extLst>
              <a:ext uri="{FF2B5EF4-FFF2-40B4-BE49-F238E27FC236}">
                <a16:creationId xmlns:a16="http://schemas.microsoft.com/office/drawing/2014/main" id="{333FB3A4-EFC2-E814-1880-E0FED0E8FB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2244725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05" name="Rectangle 17">
            <a:extLst>
              <a:ext uri="{FF2B5EF4-FFF2-40B4-BE49-F238E27FC236}">
                <a16:creationId xmlns:a16="http://schemas.microsoft.com/office/drawing/2014/main" id="{804A5B6E-0F3D-1DF0-75BE-5D333A1A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05000"/>
            <a:ext cx="6705600" cy="35337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47700" lvl="1" indent="-533400"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Skill # 1 –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Ability to Build Trust!</a:t>
            </a:r>
          </a:p>
          <a:p>
            <a:pPr marL="647700" lvl="1" indent="-533400"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Skill # 2 -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Ability to Communicate 		    Effectively, which means…</a:t>
            </a:r>
          </a:p>
          <a:p>
            <a:pPr marL="2400300" lvl="6"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Asking Questions &amp; Listening to the Answers!</a:t>
            </a:r>
          </a:p>
          <a:p>
            <a:pPr marL="647700" lvl="1" indent="-533400"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Skill # 3 –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Ability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Flex! </a:t>
            </a:r>
          </a:p>
          <a:p>
            <a:pPr marL="647700" lvl="1" indent="-533400">
              <a:spcBef>
                <a:spcPct val="20000"/>
              </a:spcBef>
              <a:spcAft>
                <a:spcPct val="25000"/>
              </a:spcAft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Skill #4 –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Ability to Get Stuff 			    Done !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1306FD47-8C60-61A7-B408-7630BBCC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8C279D8-4922-4D89-8490-A1993141750C}" type="slidenum">
              <a:rPr lang="en-US" altLang="en-US" sz="1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2898" name="Rectangle 2">
            <a:extLst>
              <a:ext uri="{FF2B5EF4-FFF2-40B4-BE49-F238E27FC236}">
                <a16:creationId xmlns:a16="http://schemas.microsoft.com/office/drawing/2014/main" id="{F0B4B508-BE4D-B94A-86B7-C601013FE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03225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is Not Automatic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A79DC46F-3571-554F-B813-37320B471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559675" cy="36703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management trust is the biggest barrier to building effective organizations</a:t>
            </a:r>
          </a:p>
          <a:p>
            <a:pPr algn="r"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Development Dimensions Intl. Survey</a:t>
            </a:r>
          </a:p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61% don’t believe management tells them the truth</a:t>
            </a:r>
          </a:p>
          <a:p>
            <a:pPr algn="r"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Council for Communication Study</a:t>
            </a:r>
          </a:p>
          <a:p>
            <a:pPr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38% trust employers to keep their promises</a:t>
            </a:r>
          </a:p>
          <a:p>
            <a:pPr algn="r">
              <a:buFontTx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– Princeton Survey Research Associates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7395B-D65D-4CCA-967E-B6D251D8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35575"/>
            <a:ext cx="8001000" cy="1169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means you cannot assume trust!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like in business, chorus trust must be earned!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2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9DBB478E-6D15-29BC-0A01-B4FDC46C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B41D6-5D9D-4921-83C9-40A5C0EC87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9460" name="Picture 2" descr="C:\Users\Bill\AppData\Local\Microsoft\Windows\Temporary Internet Files\Content.IE5\W19L4BBR\MM900282739[1].gif">
            <a:extLst>
              <a:ext uri="{FF2B5EF4-FFF2-40B4-BE49-F238E27FC236}">
                <a16:creationId xmlns:a16="http://schemas.microsoft.com/office/drawing/2014/main" id="{B4360CA7-A003-6517-77BE-0BD5B405DC17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20000">
            <a:off x="488950" y="4222750"/>
            <a:ext cx="2163763" cy="216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9DF68F5D-AFE1-4485-45A5-8BE1C78BD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7315200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What is trust?  Define it.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What is the cost of low trust in a chorus?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What are the symptoms of low trust? </a:t>
            </a:r>
          </a:p>
        </p:txBody>
      </p:sp>
      <p:pic>
        <p:nvPicPr>
          <p:cNvPr id="8" name="Picture 2" descr="C:\Users\Bill\AppData\Local\Microsoft\Windows\Temporary Internet Files\Content.IE5\W19L4BBR\MM900282739[1].gif">
            <a:extLst>
              <a:ext uri="{FF2B5EF4-FFF2-40B4-BE49-F238E27FC236}">
                <a16:creationId xmlns:a16="http://schemas.microsoft.com/office/drawing/2014/main" id="{724261B6-8863-551E-6249-935F1FF7EF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0000">
            <a:off x="6508969" y="4070570"/>
            <a:ext cx="2164080" cy="21640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1400000" rev="0"/>
            </a:camera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BD9CE3-F3DB-3182-6A0E-A23393EB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733800"/>
            <a:ext cx="37338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low trust a problem for you?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4D8B3-A696-2002-1AA5-418A0479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5153025"/>
            <a:ext cx="4114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Know?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DEABFDE-C297-9DE7-2429-DD8DF6C11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Skill # 1 – The Ability to Build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37683</TotalTime>
  <Words>895</Words>
  <Application>Microsoft Office PowerPoint</Application>
  <PresentationFormat>On-screen Show (4:3)</PresentationFormat>
  <Paragraphs>215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 Black</vt:lpstr>
      <vt:lpstr>Times New Roman</vt:lpstr>
      <vt:lpstr>Wingdings</vt:lpstr>
      <vt:lpstr>Default Design</vt:lpstr>
      <vt:lpstr>PowerPoint Presentation</vt:lpstr>
      <vt:lpstr>One of the most difficult things to understand about leadership is that you are not what you think you are.  You are what you are perceived to be by others.</vt:lpstr>
      <vt:lpstr>PowerPoint Presentation</vt:lpstr>
      <vt:lpstr>Management vs. Leadership</vt:lpstr>
      <vt:lpstr>Key Point of Leadership</vt:lpstr>
      <vt:lpstr>The Grand Secret of Leadership</vt:lpstr>
      <vt:lpstr>PowerPoint Presentation</vt:lpstr>
      <vt:lpstr>Trust is Not Automatic</vt:lpstr>
      <vt:lpstr>Skill # 1 – The Ability to Build Trust</vt:lpstr>
      <vt:lpstr>How to Build Trust</vt:lpstr>
      <vt:lpstr>Skill # 2 – The Ability to Communicate Effectively</vt:lpstr>
      <vt:lpstr>Effective Communication has…</vt:lpstr>
      <vt:lpstr>Communication Problems</vt:lpstr>
      <vt:lpstr>Make Your Message Understood</vt:lpstr>
      <vt:lpstr>The Most Difficult Part</vt:lpstr>
      <vt:lpstr>Levels of Listening</vt:lpstr>
      <vt:lpstr>Active Listening - Follow the A’s</vt:lpstr>
      <vt:lpstr>Skill # 3 – The Ability to Flex</vt:lpstr>
      <vt:lpstr>Communication Style</vt:lpstr>
      <vt:lpstr>PowerPoint Presentation</vt:lpstr>
      <vt:lpstr>How To Really Get Things Done</vt:lpstr>
      <vt:lpstr>How To Really Get Things Done</vt:lpstr>
      <vt:lpstr>Leadership Questions</vt:lpstr>
      <vt:lpstr>How To Ask Questions</vt:lpstr>
      <vt:lpstr>How To Really Get Things Done</vt:lpstr>
      <vt:lpstr>How To Really Get Things Done</vt:lpstr>
      <vt:lpstr>Get The Job Done!</vt:lpstr>
      <vt:lpstr>How To Really Get Things Done</vt:lpstr>
      <vt:lpstr>How To Really Get Things Done</vt:lpstr>
      <vt:lpstr>Resources For Presidents</vt:lpstr>
      <vt:lpstr>Questions?</vt:lpstr>
      <vt:lpstr>PowerPoint Presentation</vt:lpstr>
    </vt:vector>
  </TitlesOfParts>
  <Company>Equifax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Equifax</dc:creator>
  <cp:lastModifiedBy>Bill Hickman</cp:lastModifiedBy>
  <cp:revision>381</cp:revision>
  <dcterms:created xsi:type="dcterms:W3CDTF">2000-02-25T21:02:34Z</dcterms:created>
  <dcterms:modified xsi:type="dcterms:W3CDTF">2023-11-04T16:23:55Z</dcterms:modified>
</cp:coreProperties>
</file>